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256" r:id="rId2"/>
    <p:sldId id="258" r:id="rId3"/>
    <p:sldId id="260" r:id="rId4"/>
    <p:sldId id="259" r:id="rId5"/>
    <p:sldId id="305" r:id="rId6"/>
    <p:sldId id="306" r:id="rId7"/>
    <p:sldId id="307" r:id="rId8"/>
    <p:sldId id="308" r:id="rId9"/>
    <p:sldId id="290" r:id="rId10"/>
    <p:sldId id="310" r:id="rId11"/>
    <p:sldId id="313" r:id="rId12"/>
    <p:sldId id="314" r:id="rId13"/>
    <p:sldId id="311" r:id="rId14"/>
    <p:sldId id="316" r:id="rId15"/>
    <p:sldId id="312" r:id="rId16"/>
    <p:sldId id="318" r:id="rId17"/>
    <p:sldId id="317" r:id="rId18"/>
    <p:sldId id="319" r:id="rId19"/>
    <p:sldId id="320" r:id="rId20"/>
    <p:sldId id="321" r:id="rId21"/>
    <p:sldId id="324" r:id="rId22"/>
    <p:sldId id="322" r:id="rId23"/>
    <p:sldId id="325" r:id="rId24"/>
    <p:sldId id="326" r:id="rId25"/>
    <p:sldId id="327" r:id="rId26"/>
    <p:sldId id="328" r:id="rId27"/>
    <p:sldId id="303" r:id="rId28"/>
    <p:sldId id="279" r:id="rId29"/>
  </p:sldIdLst>
  <p:sldSz cx="9144000" cy="5143500" type="screen16x9"/>
  <p:notesSz cx="6858000" cy="9144000"/>
  <p:embeddedFontLst>
    <p:embeddedFont>
      <p:font typeface="Inconsolata" panose="020B0604020202020204" charset="0"/>
      <p:regular r:id="rId31"/>
      <p:bold r:id="rId32"/>
    </p:embeddedFont>
    <p:embeddedFont>
      <p:font typeface="Pangolin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FB853E-66BB-435A-A7E0-C910A7E77221}">
  <a:tblStyle styleId="{3CFB853E-66BB-435A-A7E0-C910A7E772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21330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62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61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8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29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901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51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26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35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7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962850" y="876850"/>
            <a:ext cx="495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1pPr>
            <a:lvl2pPr marL="914400" lvl="1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2pPr>
            <a:lvl3pPr marL="1371600" lvl="2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3pPr>
            <a:lvl4pPr marL="1828800" lvl="3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4pPr>
            <a:lvl5pPr marL="2286000" lvl="4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5pPr>
            <a:lvl6pPr marL="2743200" lvl="5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6pPr>
            <a:lvl7pPr marL="3200400" lvl="6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7pPr>
            <a:lvl8pPr marL="3657600" lvl="7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8pPr>
            <a:lvl9pPr marL="4114800" lvl="8" indent="-419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66375" y="642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66375" y="1609350"/>
            <a:ext cx="3966600" cy="28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postit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lvl="1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lvl="2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lvl="3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lvl="4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lvl="5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lvl="6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lvl="7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lvl="8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Semantic Segmentation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7A8F7B-5515-4A88-B56B-202AA0D1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865909"/>
            <a:ext cx="8437193" cy="421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8C5DE5-C8B5-4E45-AA8E-711B8EFA4953}"/>
              </a:ext>
            </a:extLst>
          </p:cNvPr>
          <p:cNvSpPr txBox="1"/>
          <p:nvPr/>
        </p:nvSpPr>
        <p:spPr>
          <a:xfrm>
            <a:off x="803516" y="303311"/>
            <a:ext cx="545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5394"/>
                </a:solidFill>
                <a:latin typeface="Pangolin"/>
              </a:rPr>
              <a:t>Autonomous Vehicles</a:t>
            </a:r>
          </a:p>
        </p:txBody>
      </p:sp>
    </p:spTree>
    <p:extLst>
      <p:ext uri="{BB962C8B-B14F-4D97-AF65-F5344CB8AC3E}">
        <p14:creationId xmlns:p14="http://schemas.microsoft.com/office/powerpoint/2010/main" val="57693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7A8F7B-5515-4A88-B56B-202AA0D1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" y="1073726"/>
            <a:ext cx="9040091" cy="3616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8C5DE5-C8B5-4E45-AA8E-711B8EFA4953}"/>
              </a:ext>
            </a:extLst>
          </p:cNvPr>
          <p:cNvSpPr txBox="1"/>
          <p:nvPr/>
        </p:nvSpPr>
        <p:spPr>
          <a:xfrm>
            <a:off x="803516" y="372584"/>
            <a:ext cx="672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5394"/>
                </a:solidFill>
                <a:latin typeface="Pangolin"/>
              </a:rPr>
              <a:t>Medical Surgeries</a:t>
            </a:r>
          </a:p>
        </p:txBody>
      </p:sp>
    </p:spTree>
    <p:extLst>
      <p:ext uri="{BB962C8B-B14F-4D97-AF65-F5344CB8AC3E}">
        <p14:creationId xmlns:p14="http://schemas.microsoft.com/office/powerpoint/2010/main" val="332745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7A8F7B-5515-4A88-B56B-202AA0D1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" y="1073726"/>
            <a:ext cx="9040090" cy="3616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8C5DE5-C8B5-4E45-AA8E-711B8EFA4953}"/>
              </a:ext>
            </a:extLst>
          </p:cNvPr>
          <p:cNvSpPr txBox="1"/>
          <p:nvPr/>
        </p:nvSpPr>
        <p:spPr>
          <a:xfrm>
            <a:off x="803516" y="372584"/>
            <a:ext cx="672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5394"/>
                </a:solidFill>
                <a:latin typeface="Pangolin"/>
              </a:rPr>
              <a:t>Medical Surgeries</a:t>
            </a:r>
          </a:p>
        </p:txBody>
      </p:sp>
    </p:spTree>
    <p:extLst>
      <p:ext uri="{BB962C8B-B14F-4D97-AF65-F5344CB8AC3E}">
        <p14:creationId xmlns:p14="http://schemas.microsoft.com/office/powerpoint/2010/main" val="302584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7A8F7B-5515-4A88-B56B-202AA0D1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6" y="1016355"/>
            <a:ext cx="8091053" cy="3629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8C5DE5-C8B5-4E45-AA8E-711B8EFA4953}"/>
              </a:ext>
            </a:extLst>
          </p:cNvPr>
          <p:cNvSpPr txBox="1"/>
          <p:nvPr/>
        </p:nvSpPr>
        <p:spPr>
          <a:xfrm>
            <a:off x="803516" y="372584"/>
            <a:ext cx="672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5394"/>
                </a:solidFill>
                <a:latin typeface="Pangolin"/>
              </a:rPr>
              <a:t>Medical Images Diagnostics</a:t>
            </a:r>
          </a:p>
        </p:txBody>
      </p:sp>
    </p:spTree>
    <p:extLst>
      <p:ext uri="{BB962C8B-B14F-4D97-AF65-F5344CB8AC3E}">
        <p14:creationId xmlns:p14="http://schemas.microsoft.com/office/powerpoint/2010/main" val="320908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31234" y="183958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Representing the Task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999380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6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37F2B8F-AD6E-43F5-8A95-1BADD174D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87E7F1-153E-4657-B001-29D5F2AF52D0}"/>
              </a:ext>
            </a:extLst>
          </p:cNvPr>
          <p:cNvSpPr txBox="1"/>
          <p:nvPr/>
        </p:nvSpPr>
        <p:spPr>
          <a:xfrm>
            <a:off x="782782" y="1059873"/>
            <a:ext cx="782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B5394"/>
                </a:solidFill>
                <a:latin typeface="Pangolin"/>
              </a:rPr>
              <a:t>Our goal is to take either a RGB color image or a grayscale image and output a segmentation map where each pixel contains a class label represented as an integer.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3178FE-7AA7-4856-B391-833F39BF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12" y="2028394"/>
            <a:ext cx="7398328" cy="25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37F2B8F-AD6E-43F5-8A95-1BADD174D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87E7F1-153E-4657-B001-29D5F2AF52D0}"/>
              </a:ext>
            </a:extLst>
          </p:cNvPr>
          <p:cNvSpPr txBox="1"/>
          <p:nvPr/>
        </p:nvSpPr>
        <p:spPr>
          <a:xfrm>
            <a:off x="734291" y="436418"/>
            <a:ext cx="7820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B5394"/>
                </a:solidFill>
                <a:latin typeface="Pangolin"/>
              </a:rPr>
              <a:t>We create our target by one-hot encoding the class labels - essentially creating an output channel for each of the possible classes.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3178FE-7AA7-4856-B391-833F39BF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5" y="1104143"/>
            <a:ext cx="7730837" cy="39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3845142-2921-4EEC-B0DF-C51B90846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78623AF-2322-493A-B76D-46A46B274267}"/>
              </a:ext>
            </a:extLst>
          </p:cNvPr>
          <p:cNvSpPr txBox="1"/>
          <p:nvPr/>
        </p:nvSpPr>
        <p:spPr>
          <a:xfrm>
            <a:off x="761999" y="734290"/>
            <a:ext cx="783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B5394"/>
                </a:solidFill>
                <a:latin typeface="Pangolin"/>
              </a:rPr>
              <a:t>We can easily inspect a target by overlaying it onto the observation.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A67454-0684-41C5-AFB6-BCE1E00E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1" y="1144420"/>
            <a:ext cx="7190509" cy="2454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8C9188-DAA7-4224-B880-A4440C83068A}"/>
              </a:ext>
            </a:extLst>
          </p:cNvPr>
          <p:cNvSpPr txBox="1"/>
          <p:nvPr/>
        </p:nvSpPr>
        <p:spPr>
          <a:xfrm>
            <a:off x="779316" y="3685310"/>
            <a:ext cx="769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B5394"/>
                </a:solidFill>
                <a:latin typeface="Pangolin"/>
              </a:rPr>
              <a:t>When we overlay a single channel of our target (or prediction), we refer to this as a </a:t>
            </a:r>
            <a:r>
              <a:rPr lang="en-US" sz="1800" b="1" dirty="0">
                <a:solidFill>
                  <a:srgbClr val="0B5394"/>
                </a:solidFill>
                <a:latin typeface="Pangolin"/>
              </a:rPr>
              <a:t>mask</a:t>
            </a:r>
            <a:r>
              <a:rPr lang="en-US" sz="1800" dirty="0">
                <a:solidFill>
                  <a:srgbClr val="0B5394"/>
                </a:solidFill>
                <a:latin typeface="Pangolin"/>
              </a:rPr>
              <a:t> which illuminates the regions of an image where a specific class is present.</a:t>
            </a:r>
          </a:p>
        </p:txBody>
      </p:sp>
    </p:spTree>
    <p:extLst>
      <p:ext uri="{BB962C8B-B14F-4D97-AF65-F5344CB8AC3E}">
        <p14:creationId xmlns:p14="http://schemas.microsoft.com/office/powerpoint/2010/main" val="2590671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31234" y="183958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Constructing an Architecture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999380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00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0B85CB-BA30-47F3-9EB5-1E48BBCB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93972"/>
            <a:ext cx="7938654" cy="3456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A naive approach…</a:t>
            </a:r>
          </a:p>
        </p:txBody>
      </p:sp>
    </p:spTree>
    <p:extLst>
      <p:ext uri="{BB962C8B-B14F-4D97-AF65-F5344CB8AC3E}">
        <p14:creationId xmlns:p14="http://schemas.microsoft.com/office/powerpoint/2010/main" val="403774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866375" y="1023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674120" y="1955748"/>
            <a:ext cx="4471883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 am </a:t>
            </a:r>
            <a:r>
              <a:rPr lang="en-US" sz="3600" dirty="0"/>
              <a:t>Frederick </a:t>
            </a:r>
            <a:r>
              <a:rPr lang="en-US" sz="3600" dirty="0" err="1" smtClean="0"/>
              <a:t>Apina</a:t>
            </a:r>
            <a:endParaRPr sz="3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Machine Learning Engineer @ParrotAI</a:t>
            </a:r>
            <a:r>
              <a:rPr lang="en" smtClean="0"/>
              <a:t/>
            </a:r>
            <a:br>
              <a:rPr lang="en" smtClean="0"/>
            </a:br>
            <a:r>
              <a:rPr lang="en" smtClean="0"/>
              <a:t>I </a:t>
            </a:r>
            <a:r>
              <a:rPr lang="en" dirty="0"/>
              <a:t>am here because I love to give presentations. </a:t>
            </a:r>
            <a:endParaRPr dirty="0"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22685">
            <a:off x="5487158" y="547376"/>
            <a:ext cx="2825099" cy="282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5F41E51-C5E8-4756-B0C2-B0E9A4FC3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FDABF9-5E58-40C5-B440-7DB27824EF08}"/>
              </a:ext>
            </a:extLst>
          </p:cNvPr>
          <p:cNvSpPr txBox="1"/>
          <p:nvPr/>
        </p:nvSpPr>
        <p:spPr>
          <a:xfrm>
            <a:off x="789709" y="983673"/>
            <a:ext cx="7834746" cy="328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6000"/>
              </a:lnSpc>
              <a:buClr>
                <a:srgbClr val="0B5394"/>
              </a:buClr>
              <a:buSzPts val="1400"/>
              <a:buFont typeface="Pangolin"/>
              <a:buChar char="✗"/>
            </a:pPr>
            <a:r>
              <a:rPr lang="en-US" sz="2800" dirty="0">
                <a:solidFill>
                  <a:srgbClr val="0B5394"/>
                </a:solidFill>
                <a:latin typeface="Pangolin"/>
              </a:rPr>
              <a:t>Recall that for deep convolutional networks, earlier layers tend to learn low-level concepts while later layers develop more high-level (and specialized) feature mappings. </a:t>
            </a:r>
            <a:r>
              <a:rPr lang="en-US" sz="2800" b="1" dirty="0">
                <a:solidFill>
                  <a:srgbClr val="0B5394"/>
                </a:solidFill>
                <a:latin typeface="Pangolin"/>
              </a:rPr>
              <a:t>In order to maintain expressiveness, we typically need to increase the number of feature maps (channels) as we get deeper 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506774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4360179-AEDF-434D-9FDD-EC629E5DA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2FB58C-966E-4004-99D2-B98BC3CA25D0}"/>
              </a:ext>
            </a:extLst>
          </p:cNvPr>
          <p:cNvSpPr txBox="1"/>
          <p:nvPr/>
        </p:nvSpPr>
        <p:spPr>
          <a:xfrm>
            <a:off x="1011382" y="1791436"/>
            <a:ext cx="37060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Solution?</a:t>
            </a:r>
          </a:p>
        </p:txBody>
      </p:sp>
      <p:pic>
        <p:nvPicPr>
          <p:cNvPr id="4" name="Google Shape;116;p23">
            <a:extLst>
              <a:ext uri="{FF2B5EF4-FFF2-40B4-BE49-F238E27FC236}">
                <a16:creationId xmlns:a16="http://schemas.microsoft.com/office/drawing/2014/main" xmlns="" id="{0869FA5B-98D1-4AA4-A5A6-D61FD046148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3228">
            <a:off x="5807892" y="1052599"/>
            <a:ext cx="2358692" cy="2800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99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0B85CB-BA30-47F3-9EB5-1E48BBCB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0" y="1592735"/>
            <a:ext cx="7796787" cy="3456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Lucky for us..</a:t>
            </a:r>
          </a:p>
          <a:p>
            <a:r>
              <a:rPr lang="en-US" sz="1800" dirty="0">
                <a:solidFill>
                  <a:srgbClr val="0B5394"/>
                </a:solidFill>
                <a:latin typeface="Pangolin"/>
              </a:rPr>
              <a:t>One popular approach for image segmentation models is to follow an </a:t>
            </a:r>
            <a:r>
              <a:rPr lang="en-US" sz="1800" b="1" dirty="0">
                <a:solidFill>
                  <a:srgbClr val="0B5394"/>
                </a:solidFill>
                <a:latin typeface="Pangolin"/>
              </a:rPr>
              <a:t>encoder/decoder structure.</a:t>
            </a:r>
          </a:p>
        </p:txBody>
      </p:sp>
    </p:spTree>
    <p:extLst>
      <p:ext uri="{BB962C8B-B14F-4D97-AF65-F5344CB8AC3E}">
        <p14:creationId xmlns:p14="http://schemas.microsoft.com/office/powerpoint/2010/main" val="136488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0B85CB-BA30-47F3-9EB5-1E48BBCB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607" y="1136074"/>
            <a:ext cx="5147502" cy="3429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U-Net Architecture..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2365E6-079F-41B8-B446-F9BB3FCAA8AA}"/>
              </a:ext>
            </a:extLst>
          </p:cNvPr>
          <p:cNvSpPr txBox="1"/>
          <p:nvPr/>
        </p:nvSpPr>
        <p:spPr>
          <a:xfrm>
            <a:off x="810491" y="1303104"/>
            <a:ext cx="249381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B5394"/>
                </a:solidFill>
                <a:latin typeface="Pangolin"/>
              </a:rPr>
              <a:t>Consists of a contracting path to capture context and a symmetric expanding path that enables precise localization.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11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Advanced U-Net variants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2365E6-079F-41B8-B446-F9BB3FCAA8AA}"/>
              </a:ext>
            </a:extLst>
          </p:cNvPr>
          <p:cNvSpPr txBox="1"/>
          <p:nvPr/>
        </p:nvSpPr>
        <p:spPr>
          <a:xfrm>
            <a:off x="696190" y="1261540"/>
            <a:ext cx="7751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B5394"/>
                </a:solidFill>
                <a:latin typeface="Pangolin"/>
              </a:rPr>
              <a:t>The standard U-Net model consists of a series of convolution operations for each "block" in the architecture.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D4EC59C-A6F5-4BD4-83C3-6858B70C371D}"/>
              </a:ext>
            </a:extLst>
          </p:cNvPr>
          <p:cNvSpPr txBox="1"/>
          <p:nvPr/>
        </p:nvSpPr>
        <p:spPr>
          <a:xfrm>
            <a:off x="762000" y="2120247"/>
            <a:ext cx="759575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rgbClr val="0B5394"/>
                </a:solidFill>
                <a:latin typeface="Pangolin"/>
              </a:rPr>
              <a:t>Proposed: </a:t>
            </a:r>
            <a:r>
              <a:rPr lang="en-US" sz="2200" dirty="0">
                <a:solidFill>
                  <a:srgbClr val="0B5394"/>
                </a:solidFill>
                <a:latin typeface="Pangolin"/>
              </a:rPr>
              <a:t>swap out the basic stacked convolution blocks in favor of </a:t>
            </a:r>
            <a:r>
              <a:rPr lang="en-US" sz="2200" b="1" dirty="0">
                <a:solidFill>
                  <a:srgbClr val="0B5394"/>
                </a:solidFill>
                <a:latin typeface="Pangolin"/>
              </a:rPr>
              <a:t>residual blocks</a:t>
            </a:r>
            <a:r>
              <a:rPr lang="en-US" sz="2200" dirty="0">
                <a:solidFill>
                  <a:srgbClr val="0B5394"/>
                </a:solidFill>
                <a:latin typeface="Pangolin"/>
              </a:rPr>
              <a:t>. This residual block introduces short skip connections (within the block) alongside the existing long skip connections (between the corresponding feature maps of encoder and decoder modules) found in the standard U-Net structure.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6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Tiramisu: Full Convolution </a:t>
            </a:r>
            <a:r>
              <a:rPr lang="en-US" sz="3200" dirty="0" err="1">
                <a:solidFill>
                  <a:srgbClr val="0B5394"/>
                </a:solidFill>
                <a:latin typeface="Pangolin"/>
              </a:rPr>
              <a:t>DenseNet</a:t>
            </a:r>
            <a:endParaRPr lang="en-US" sz="3200" dirty="0">
              <a:solidFill>
                <a:srgbClr val="0B5394"/>
              </a:solidFill>
              <a:latin typeface="Pangol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2365E6-079F-41B8-B446-F9BB3FCAA8AA}"/>
              </a:ext>
            </a:extLst>
          </p:cNvPr>
          <p:cNvSpPr txBox="1"/>
          <p:nvPr/>
        </p:nvSpPr>
        <p:spPr>
          <a:xfrm>
            <a:off x="696190" y="1083539"/>
            <a:ext cx="7751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B5394"/>
                </a:solidFill>
                <a:latin typeface="Pangolin"/>
              </a:rPr>
              <a:t>Tiramisu adopts the </a:t>
            </a:r>
            <a:r>
              <a:rPr lang="en-US" sz="1600" dirty="0" err="1">
                <a:solidFill>
                  <a:srgbClr val="0B5394"/>
                </a:solidFill>
                <a:latin typeface="Pangolin"/>
              </a:rPr>
              <a:t>UNet</a:t>
            </a:r>
            <a:r>
              <a:rPr lang="en-US" sz="1600" dirty="0">
                <a:solidFill>
                  <a:srgbClr val="0B5394"/>
                </a:solidFill>
                <a:latin typeface="Pangolin"/>
              </a:rPr>
              <a:t> design with </a:t>
            </a:r>
            <a:r>
              <a:rPr lang="en-US" sz="1600" dirty="0" err="1">
                <a:solidFill>
                  <a:srgbClr val="0B5394"/>
                </a:solidFill>
                <a:latin typeface="Pangolin"/>
              </a:rPr>
              <a:t>downsampling</a:t>
            </a:r>
            <a:r>
              <a:rPr lang="en-US" sz="1600" dirty="0">
                <a:solidFill>
                  <a:srgbClr val="0B5394"/>
                </a:solidFill>
                <a:latin typeface="Pangolin"/>
              </a:rPr>
              <a:t>, bottleneck, and </a:t>
            </a:r>
            <a:r>
              <a:rPr lang="en-US" sz="1600" dirty="0" err="1">
                <a:solidFill>
                  <a:srgbClr val="0B5394"/>
                </a:solidFill>
                <a:latin typeface="Pangolin"/>
              </a:rPr>
              <a:t>upsampling</a:t>
            </a:r>
            <a:r>
              <a:rPr lang="en-US" sz="1600" dirty="0">
                <a:solidFill>
                  <a:srgbClr val="0B5394"/>
                </a:solidFill>
                <a:latin typeface="Pangolin"/>
              </a:rPr>
              <a:t> paths and skip connections. It replaces convolution and max pooling layers with Dense blocks from the </a:t>
            </a:r>
            <a:r>
              <a:rPr lang="en-US" sz="1600" dirty="0" err="1">
                <a:solidFill>
                  <a:srgbClr val="0B5394"/>
                </a:solidFill>
                <a:latin typeface="Pangolin"/>
              </a:rPr>
              <a:t>DenseNet</a:t>
            </a:r>
            <a:r>
              <a:rPr lang="en-US" sz="1600" dirty="0">
                <a:solidFill>
                  <a:srgbClr val="0B5394"/>
                </a:solidFill>
                <a:latin typeface="Pangolin"/>
              </a:rPr>
              <a:t> architecture. Dense blocks contain residual connections.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786E00-A085-47C4-9A40-75EA4007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59120"/>
            <a:ext cx="7536873" cy="271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23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Defining loss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2365E6-079F-41B8-B446-F9BB3FCAA8AA}"/>
              </a:ext>
            </a:extLst>
          </p:cNvPr>
          <p:cNvSpPr txBox="1"/>
          <p:nvPr/>
        </p:nvSpPr>
        <p:spPr>
          <a:xfrm>
            <a:off x="696190" y="1083539"/>
            <a:ext cx="77516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5394"/>
                </a:solidFill>
                <a:latin typeface="Pangolin"/>
              </a:rPr>
              <a:t>The most commonly used loss function for the task of image segmentation is a </a:t>
            </a:r>
            <a:r>
              <a:rPr lang="en-US" b="1" dirty="0">
                <a:solidFill>
                  <a:srgbClr val="0B5394"/>
                </a:solidFill>
                <a:latin typeface="Pangolin"/>
              </a:rPr>
              <a:t>pixel-wise cross entropy loss</a:t>
            </a:r>
            <a:r>
              <a:rPr lang="en-US" dirty="0">
                <a:solidFill>
                  <a:srgbClr val="0B5394"/>
                </a:solidFill>
                <a:latin typeface="Pangolin"/>
              </a:rPr>
              <a:t>. This loss examines each pixel individually, comparing the class predictions (depth-wise pixel vector) to our one-hot encoded target vector.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786E00-A085-47C4-9A40-75EA4007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28" y="1789850"/>
            <a:ext cx="5814155" cy="28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84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764109" y="1215785"/>
            <a:ext cx="495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i="0" dirty="0"/>
              <a:t>Deep Learning is an continuously-growing and a relatively new concept, the vast amount of resources can be a touch overwhelming for those either looking to get into the field, or those already engraved in it. A good way of cooping is to get a good general knowledge of machine learning and then find a good structured path to follow (be a project or research).</a:t>
            </a:r>
            <a:endParaRPr sz="1800" dirty="0"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Google Shape;144;p27">
            <a:extLst>
              <a:ext uri="{FF2B5EF4-FFF2-40B4-BE49-F238E27FC236}">
                <a16:creationId xmlns:a16="http://schemas.microsoft.com/office/drawing/2014/main" xmlns="" id="{6F1CC948-8F35-41F5-84BF-558FD50B005B}"/>
              </a:ext>
            </a:extLst>
          </p:cNvPr>
          <p:cNvSpPr txBox="1">
            <a:spLocks/>
          </p:cNvSpPr>
          <p:nvPr/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8" name="Google Shape;315;p42">
            <a:extLst>
              <a:ext uri="{FF2B5EF4-FFF2-40B4-BE49-F238E27FC236}">
                <a16:creationId xmlns:a16="http://schemas.microsoft.com/office/drawing/2014/main" xmlns="" id="{D13805FD-56DE-4EE2-9A9A-3BA6EA84E749}"/>
              </a:ext>
            </a:extLst>
          </p:cNvPr>
          <p:cNvSpPr/>
          <p:nvPr/>
        </p:nvSpPr>
        <p:spPr>
          <a:xfrm>
            <a:off x="7176579" y="1056152"/>
            <a:ext cx="1192693" cy="1240161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56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title" idx="4294967295"/>
          </p:nvPr>
        </p:nvSpPr>
        <p:spPr>
          <a:xfrm>
            <a:off x="671945" y="1010083"/>
            <a:ext cx="3965575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4294967295"/>
          </p:nvPr>
        </p:nvSpPr>
        <p:spPr>
          <a:xfrm>
            <a:off x="907473" y="2144423"/>
            <a:ext cx="3965575" cy="21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✗"/>
            </a:pPr>
            <a:r>
              <a:rPr lang="en-US" dirty="0"/>
              <a:t>Fred</a:t>
            </a:r>
            <a:r>
              <a:rPr lang="en" dirty="0"/>
              <a:t>@</a:t>
            </a:r>
            <a:r>
              <a:rPr lang="en-US" dirty="0" err="1"/>
              <a:t>parrotai</a:t>
            </a:r>
            <a:r>
              <a:rPr lang="en" dirty="0"/>
              <a:t>.co.tz</a:t>
            </a:r>
            <a:endParaRPr dirty="0"/>
          </a:p>
        </p:txBody>
      </p:sp>
      <p:sp>
        <p:nvSpPr>
          <p:cNvPr id="264" name="Google Shape;264;p39"/>
          <p:cNvSpPr/>
          <p:nvPr/>
        </p:nvSpPr>
        <p:spPr>
          <a:xfrm>
            <a:off x="5875463" y="1578259"/>
            <a:ext cx="1934246" cy="1786513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822685" y="796757"/>
            <a:ext cx="5664881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“</a:t>
            </a:r>
            <a:r>
              <a:rPr lang="en-US" i="0" dirty="0"/>
              <a:t>When I think about strong innovations in term of automation, cognitive computing, and artificial intelligence, they will be coming a lot from Tanzania as well.</a:t>
            </a:r>
            <a:r>
              <a:rPr lang="en" dirty="0"/>
              <a:t>”</a:t>
            </a:r>
            <a:endParaRPr dirty="0"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7098300" y="1076881"/>
            <a:ext cx="1281591" cy="129431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r>
              <a:rPr lang="en-US" b="1" dirty="0"/>
              <a:t>What is semantic segmentation?</a:t>
            </a:r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679221-5ED7-4628-9CD2-B0490F0478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E8A993-E166-4964-8252-AA50F288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4" y="132380"/>
            <a:ext cx="8443182" cy="48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34AD6ED-19F7-4374-8FFE-08D8B919D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8A5BD4-7F41-413A-8EA7-D57D0C9C08F8}"/>
              </a:ext>
            </a:extLst>
          </p:cNvPr>
          <p:cNvSpPr txBox="1"/>
          <p:nvPr/>
        </p:nvSpPr>
        <p:spPr>
          <a:xfrm>
            <a:off x="873242" y="1016371"/>
            <a:ext cx="7034873" cy="138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buClr>
                <a:srgbClr val="0B5394"/>
              </a:buClr>
              <a:buSzPts val="1400"/>
            </a:pPr>
            <a:r>
              <a:rPr lang="en-US" sz="4800" dirty="0">
                <a:solidFill>
                  <a:srgbClr val="0B5394"/>
                </a:solidFill>
                <a:latin typeface="Pangolin"/>
                <a:sym typeface="Pangolin"/>
              </a:rPr>
              <a:t>Limitations</a:t>
            </a:r>
          </a:p>
          <a:p>
            <a:pPr>
              <a:lnSpc>
                <a:spcPct val="106000"/>
              </a:lnSpc>
              <a:buClr>
                <a:srgbClr val="0B5394"/>
              </a:buClr>
              <a:buSzPts val="1400"/>
            </a:pPr>
            <a:endParaRPr lang="en-US" sz="3200" dirty="0">
              <a:solidFill>
                <a:srgbClr val="0B5394"/>
              </a:solidFill>
              <a:latin typeface="Pangolin"/>
              <a:sym typeface="Pangoli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69187F-BF66-436E-A423-61D5503E918B}"/>
              </a:ext>
            </a:extLst>
          </p:cNvPr>
          <p:cNvSpPr txBox="1"/>
          <p:nvPr/>
        </p:nvSpPr>
        <p:spPr>
          <a:xfrm>
            <a:off x="873242" y="1960418"/>
            <a:ext cx="686209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  <a:sym typeface="Pangolin"/>
              </a:rPr>
              <a:t>Still a bit rough since we’re only drawing bounding boxes and don’t really get an accurate idea of object shape.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6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7A8F7B-5515-4A88-B56B-202AA0D1A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36"/>
          <a:stretch/>
        </p:blipFill>
        <p:spPr>
          <a:xfrm>
            <a:off x="914398" y="1079251"/>
            <a:ext cx="6844147" cy="3493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8C5DE5-C8B5-4E45-AA8E-711B8EFA4953}"/>
              </a:ext>
            </a:extLst>
          </p:cNvPr>
          <p:cNvSpPr txBox="1"/>
          <p:nvPr/>
        </p:nvSpPr>
        <p:spPr>
          <a:xfrm>
            <a:off x="803564" y="428002"/>
            <a:ext cx="545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B5394"/>
                </a:solidFill>
                <a:latin typeface="Pangolin"/>
              </a:rPr>
              <a:t>What if!?</a:t>
            </a:r>
          </a:p>
        </p:txBody>
      </p:sp>
    </p:spTree>
    <p:extLst>
      <p:ext uri="{BB962C8B-B14F-4D97-AF65-F5344CB8AC3E}">
        <p14:creationId xmlns:p14="http://schemas.microsoft.com/office/powerpoint/2010/main" val="152227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34AD6ED-19F7-4374-8FFE-08D8B919D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8A5BD4-7F41-413A-8EA7-D57D0C9C08F8}"/>
              </a:ext>
            </a:extLst>
          </p:cNvPr>
          <p:cNvSpPr txBox="1"/>
          <p:nvPr/>
        </p:nvSpPr>
        <p:spPr>
          <a:xfrm>
            <a:off x="873242" y="1016371"/>
            <a:ext cx="7034873" cy="138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buClr>
                <a:srgbClr val="0B5394"/>
              </a:buClr>
              <a:buSzPts val="1400"/>
            </a:pPr>
            <a:r>
              <a:rPr lang="en-US" sz="4800" dirty="0">
                <a:solidFill>
                  <a:srgbClr val="0B5394"/>
                </a:solidFill>
                <a:latin typeface="Pangolin"/>
                <a:sym typeface="Pangolin"/>
              </a:rPr>
              <a:t>Semantic Segmentation</a:t>
            </a:r>
          </a:p>
          <a:p>
            <a:pPr>
              <a:lnSpc>
                <a:spcPct val="106000"/>
              </a:lnSpc>
              <a:buClr>
                <a:srgbClr val="0B5394"/>
              </a:buClr>
              <a:buSzPts val="1400"/>
            </a:pPr>
            <a:endParaRPr lang="en-US" sz="3200" dirty="0">
              <a:solidFill>
                <a:srgbClr val="0B5394"/>
              </a:solidFill>
              <a:latin typeface="Pangolin"/>
              <a:sym typeface="Pangoli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69187F-BF66-436E-A423-61D5503E918B}"/>
              </a:ext>
            </a:extLst>
          </p:cNvPr>
          <p:cNvSpPr txBox="1"/>
          <p:nvPr/>
        </p:nvSpPr>
        <p:spPr>
          <a:xfrm>
            <a:off x="873242" y="1884218"/>
            <a:ext cx="6862096" cy="251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Semantic Segmentation is to label each pixel of an image with a corresponding class of what is being represented.</a:t>
            </a:r>
            <a:r>
              <a:rPr lang="en-US" dirty="0"/>
              <a:t> </a:t>
            </a:r>
          </a:p>
          <a:p>
            <a:pPr marL="285750" indent="-285750">
              <a:lnSpc>
                <a:spcPct val="106000"/>
              </a:lnSpc>
              <a:buClr>
                <a:srgbClr val="0B5394"/>
              </a:buClr>
              <a:buSzPts val="1400"/>
              <a:buFont typeface="Pangolin"/>
              <a:buChar char="✗"/>
            </a:pPr>
            <a:r>
              <a:rPr lang="en-US" sz="2800" dirty="0">
                <a:solidFill>
                  <a:srgbClr val="0B5394"/>
                </a:solidFill>
                <a:latin typeface="Pangolin"/>
                <a:sym typeface="Pangolin"/>
              </a:rPr>
              <a:t>commonly referred to as </a:t>
            </a:r>
            <a:r>
              <a:rPr lang="en-US" sz="2800" b="1" dirty="0">
                <a:solidFill>
                  <a:srgbClr val="0B5394"/>
                </a:solidFill>
                <a:latin typeface="Pangolin"/>
                <a:sym typeface="Pangolin"/>
              </a:rPr>
              <a:t>dense prediction</a:t>
            </a:r>
            <a:r>
              <a:rPr lang="en-US" sz="2800" dirty="0">
                <a:solidFill>
                  <a:srgbClr val="0B5394"/>
                </a:solidFill>
                <a:latin typeface="Pangolin"/>
                <a:sym typeface="Pangoli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120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214412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 of Semantic Segmentation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999380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01381"/>
      </p:ext>
    </p:extLst>
  </p:cSld>
  <p:clrMapOvr>
    <a:masterClrMapping/>
  </p:clrMapOvr>
</p:sld>
</file>

<file path=ppt/theme/theme1.xml><?xml version="1.0" encoding="utf-8"?>
<a:theme xmlns:a="http://schemas.openxmlformats.org/drawingml/2006/main" name="Jaqu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1832</TotalTime>
  <Words>415</Words>
  <Application>Microsoft Office PowerPoint</Application>
  <PresentationFormat>On-screen Show (16:9)</PresentationFormat>
  <Paragraphs>65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Inconsolata</vt:lpstr>
      <vt:lpstr>Pangolin</vt:lpstr>
      <vt:lpstr>Arial</vt:lpstr>
      <vt:lpstr>Jaques template</vt:lpstr>
      <vt:lpstr>Semantic Segmentation</vt:lpstr>
      <vt:lpstr>Hello!</vt:lpstr>
      <vt:lpstr>PowerPoint Presentation</vt:lpstr>
      <vt:lpstr>1. What is semantic segmentation?</vt:lpstr>
      <vt:lpstr>PowerPoint Presentation</vt:lpstr>
      <vt:lpstr>PowerPoint Presentation</vt:lpstr>
      <vt:lpstr>PowerPoint Presentation</vt:lpstr>
      <vt:lpstr>PowerPoint Presentation</vt:lpstr>
      <vt:lpstr>2. Applications of Semantic Segmentation</vt:lpstr>
      <vt:lpstr>PowerPoint Presentation</vt:lpstr>
      <vt:lpstr>PowerPoint Presentation</vt:lpstr>
      <vt:lpstr>PowerPoint Presentation</vt:lpstr>
      <vt:lpstr>PowerPoint Presentation</vt:lpstr>
      <vt:lpstr>3. Representing the Task</vt:lpstr>
      <vt:lpstr>PowerPoint Presentation</vt:lpstr>
      <vt:lpstr>PowerPoint Presentation</vt:lpstr>
      <vt:lpstr>PowerPoint Presentation</vt:lpstr>
      <vt:lpstr>3. Constructing an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hardware and software</dc:title>
  <cp:lastModifiedBy>USER</cp:lastModifiedBy>
  <cp:revision>56</cp:revision>
  <dcterms:modified xsi:type="dcterms:W3CDTF">2019-01-23T12:39:10Z</dcterms:modified>
</cp:coreProperties>
</file>